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8" r:id="rId3"/>
    <p:sldId id="284" r:id="rId4"/>
    <p:sldId id="286" r:id="rId5"/>
    <p:sldId id="306" r:id="rId6"/>
    <p:sldId id="294" r:id="rId7"/>
    <p:sldId id="307" r:id="rId8"/>
    <p:sldId id="281" r:id="rId9"/>
    <p:sldId id="308" r:id="rId10"/>
    <p:sldId id="290" r:id="rId11"/>
    <p:sldId id="295" r:id="rId12"/>
    <p:sldId id="288" r:id="rId13"/>
    <p:sldId id="310" r:id="rId14"/>
    <p:sldId id="311" r:id="rId15"/>
    <p:sldId id="312" r:id="rId16"/>
    <p:sldId id="319" r:id="rId17"/>
    <p:sldId id="313" r:id="rId18"/>
    <p:sldId id="314" r:id="rId19"/>
    <p:sldId id="315" r:id="rId20"/>
    <p:sldId id="316" r:id="rId21"/>
    <p:sldId id="317" r:id="rId22"/>
    <p:sldId id="318" r:id="rId23"/>
    <p:sldId id="303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ao67802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364" autoAdjust="0"/>
  </p:normalViewPr>
  <p:slideViewPr>
    <p:cSldViewPr>
      <p:cViewPr>
        <p:scale>
          <a:sx n="70" d="100"/>
          <a:sy n="70" d="100"/>
        </p:scale>
        <p:origin x="-894" y="-60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 varScale="1">
        <p:scale>
          <a:sx n="52" d="100"/>
          <a:sy n="52" d="100"/>
        </p:scale>
        <p:origin x="-2922" y="-102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69" y="0"/>
            <a:ext cx="303703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864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69" y="8831264"/>
            <a:ext cx="303703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D4F8A8-18FC-47DC-B8E2-BFC786DD9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C2744C88-EB4D-4674-B0DD-2E666FCAE91E}" type="datetimeFigureOut">
              <a:rPr lang="en-US"/>
              <a:pPr>
                <a:defRPr/>
              </a:pPr>
              <a:t>2/5/2016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94607999-97DD-460A-B8D4-D824AC4E6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F29098-4BFB-4EE0-A374-089F57FA39F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intent is to boost the opportunities for competing for local, LMI businesses and persons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07999-97DD-460A-B8D4-D824AC4E628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07999-97DD-460A-B8D4-D824AC4E62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07999-97DD-460A-B8D4-D824AC4E628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07999-97DD-460A-B8D4-D824AC4E628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07999-97DD-460A-B8D4-D824AC4E628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07999-97DD-460A-B8D4-D824AC4E628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07999-97DD-460A-B8D4-D824AC4E628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3 Webinar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7F60-1FCA-4A75-863B-A73668352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3 Webinar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A913-D4E8-48A0-A6EA-68BD10EDC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3 Webinar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D962-18FE-4413-874F-8DA28543E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3 Webinar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08F6-60CE-4121-A219-56D68427A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3 Webinar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4BDB-BC5C-4088-8FAE-4CC940073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3 Webinar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A897-384A-44F0-B6A3-137172F9B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3 Webinar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B39F-E51E-4004-AC94-27FEF19BD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3 Webinar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DD4F-D64B-45EA-B2DC-72AE37A70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3 Webinar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16B5-F8B4-4838-9153-5A71B6476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3 Webinar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55B2-4C80-4939-9A12-82F5C798D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3 Webinar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207EC-3A43-46CA-BB4D-7F98CF1F9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Section 3 Webinar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E95B8D6-52AB-46D9-97BE-624D61E1A5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0" r:id="rId2"/>
    <p:sldLayoutId id="214748389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900" r:id="rId9"/>
    <p:sldLayoutId id="2147483896" r:id="rId10"/>
    <p:sldLayoutId id="21474838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cd.virginia.gov/images/Housing/Section-3-Procedure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mailto:nancy.palmer@dhcd.virginia.g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66800"/>
            <a:ext cx="7772400" cy="258532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Section 3 Requirements </a:t>
            </a:r>
            <a:br>
              <a:rPr lang="en-US" sz="5400" dirty="0" smtClean="0"/>
            </a:br>
            <a:r>
              <a:rPr lang="en-US" sz="3600" dirty="0" smtClean="0"/>
              <a:t>for Affordable and Special Needs Housing (ASNH) Developers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81000" y="3810000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Virginia </a:t>
            </a:r>
            <a:endParaRPr lang="en-US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Department 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of Housing and Community Development (DHCD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February 2016 </a:t>
            </a:r>
            <a:endParaRPr lang="en-US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Logo S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5791200"/>
            <a:ext cx="114300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4008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Strategies	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676400" y="2133600"/>
            <a:ext cx="7315200" cy="4038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Build a business registry/mailing lists </a:t>
            </a:r>
            <a:br>
              <a:rPr lang="en-US" dirty="0" smtClean="0"/>
            </a:b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Send invites to local businesses to complete certification documents</a:t>
            </a:r>
            <a:br>
              <a:rPr lang="en-US" dirty="0" smtClean="0"/>
            </a:b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Send invites to local affordable housing agencies for distribution to their clients to become </a:t>
            </a:r>
            <a:br>
              <a:rPr lang="en-US" dirty="0" smtClean="0"/>
            </a:br>
            <a:r>
              <a:rPr lang="en-US" dirty="0" smtClean="0"/>
              <a:t>Section 3 Residents</a:t>
            </a:r>
            <a:br>
              <a:rPr lang="en-US" dirty="0" smtClean="0"/>
            </a:b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Conduct a job fair in project area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en-US"/>
              <a:t>VDHCD                                                        Section 3 Webinar</a:t>
            </a: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228600" y="838200"/>
            <a:ext cx="838200" cy="5334000"/>
            <a:chOff x="228600" y="838200"/>
            <a:chExt cx="838200" cy="53340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1219200"/>
              <a:ext cx="838200" cy="4876800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838200"/>
              <a:ext cx="800219" cy="533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sz="4000" spc="300" dirty="0">
                  <a:solidFill>
                    <a:schemeClr val="bg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Section  3</a:t>
              </a:r>
            </a:p>
          </p:txBody>
        </p:sp>
      </p:grp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3F9A1-DDE9-45C3-9BAB-19B6B9C79E2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2" name="Picture 11" descr="Logo S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Your Responsibility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828800"/>
            <a:ext cx="6705600" cy="4389438"/>
          </a:xfrm>
        </p:spPr>
        <p:txBody>
          <a:bodyPr/>
          <a:lstStyle/>
          <a:p>
            <a:pPr eaLnBrk="1" hangingPunct="1"/>
            <a:r>
              <a:rPr lang="en-US" sz="2500" dirty="0" smtClean="0"/>
              <a:t>Commit to Section 3 goals</a:t>
            </a:r>
          </a:p>
          <a:p>
            <a:pPr eaLnBrk="1" hangingPunct="1"/>
            <a:r>
              <a:rPr lang="en-US" sz="2500" dirty="0" smtClean="0"/>
              <a:t>Implement Section 3 strategy </a:t>
            </a:r>
          </a:p>
          <a:p>
            <a:pPr eaLnBrk="1" hangingPunct="1"/>
            <a:r>
              <a:rPr lang="en-US" sz="2500" dirty="0" smtClean="0"/>
              <a:t>Identify local businesses needed</a:t>
            </a:r>
          </a:p>
          <a:p>
            <a:pPr eaLnBrk="1" hangingPunct="1"/>
            <a:r>
              <a:rPr lang="en-US" sz="2500" dirty="0" smtClean="0"/>
              <a:t>Mail invites for application for certification</a:t>
            </a:r>
          </a:p>
          <a:p>
            <a:pPr eaLnBrk="1" hangingPunct="1"/>
            <a:r>
              <a:rPr lang="en-US" sz="2500" dirty="0" smtClean="0"/>
              <a:t>Publish advertisement (local/display)</a:t>
            </a:r>
          </a:p>
          <a:p>
            <a:pPr eaLnBrk="1" hangingPunct="1"/>
            <a:r>
              <a:rPr lang="en-US" sz="2500" dirty="0" smtClean="0"/>
              <a:t>Target solicitations for job openings</a:t>
            </a:r>
          </a:p>
          <a:p>
            <a:pPr eaLnBrk="1" hangingPunct="1"/>
            <a:r>
              <a:rPr lang="en-US" sz="2500" dirty="0" smtClean="0"/>
              <a:t>Add respondents to bid documents</a:t>
            </a:r>
          </a:p>
          <a:p>
            <a:pPr eaLnBrk="1" hangingPunct="1"/>
            <a:r>
              <a:rPr lang="en-US" sz="2500" dirty="0" smtClean="0"/>
              <a:t>Document new hires on payrolls including</a:t>
            </a:r>
            <a:br>
              <a:rPr lang="en-US" sz="2500" dirty="0" smtClean="0"/>
            </a:br>
            <a:r>
              <a:rPr lang="en-US" sz="2500" dirty="0" smtClean="0"/>
              <a:t>Section 3 Resident certifications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VDHCD                                                        Section 3 Webinar</a:t>
            </a:r>
          </a:p>
        </p:txBody>
      </p:sp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228600" y="838200"/>
            <a:ext cx="838200" cy="5334000"/>
            <a:chOff x="228600" y="838200"/>
            <a:chExt cx="838200" cy="5334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" y="1219200"/>
              <a:ext cx="838200" cy="4876800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838200"/>
              <a:ext cx="800219" cy="533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sz="4000" spc="300" dirty="0">
                  <a:solidFill>
                    <a:schemeClr val="bg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Section  3</a:t>
              </a:r>
            </a:p>
          </p:txBody>
        </p:sp>
      </p:grp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C0523-37D5-48DA-B0B6-20A3DA81F20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1" name="Picture 10" descr="Logo S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162800" cy="1905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Document</a:t>
            </a:r>
            <a:r>
              <a:rPr lang="en-US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400" dirty="0" smtClean="0"/>
              <a:t>Document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smtClean="0"/>
              <a:t>Document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600200" y="2667000"/>
            <a:ext cx="7239000" cy="3352800"/>
          </a:xfrm>
        </p:spPr>
        <p:txBody>
          <a:bodyPr/>
          <a:lstStyle/>
          <a:p>
            <a:pPr eaLnBrk="1" hangingPunct="1"/>
            <a:r>
              <a:rPr lang="en-US" dirty="0" smtClean="0"/>
              <a:t>If no Section 3 residents and/or firms are identified or bid, you must document efforts and any impediments.</a:t>
            </a:r>
          </a:p>
          <a:p>
            <a:pPr eaLnBrk="1" hangingPunct="1"/>
            <a:r>
              <a:rPr lang="en-US" dirty="0" smtClean="0"/>
              <a:t>Include the following in your recruitment efforts: distribution of flyers in LMI neighborhoods, posted signs for job availability, contacted resident organizations, local CDC’s and VEC’s, be creative.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en-US"/>
              <a:t>VDHCD                                                        Section 3 Webinar</a:t>
            </a:r>
          </a:p>
        </p:txBody>
      </p:sp>
      <p:grpSp>
        <p:nvGrpSpPr>
          <p:cNvPr id="19461" name="Group 6"/>
          <p:cNvGrpSpPr>
            <a:grpSpLocks/>
          </p:cNvGrpSpPr>
          <p:nvPr/>
        </p:nvGrpSpPr>
        <p:grpSpPr bwMode="auto">
          <a:xfrm>
            <a:off x="228600" y="838200"/>
            <a:ext cx="838200" cy="5334000"/>
            <a:chOff x="228600" y="838200"/>
            <a:chExt cx="838200" cy="5334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" y="1219200"/>
              <a:ext cx="838200" cy="4876800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838200"/>
              <a:ext cx="800219" cy="533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sz="4000" spc="300" dirty="0">
                  <a:solidFill>
                    <a:schemeClr val="bg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Section  3</a:t>
              </a:r>
            </a:p>
          </p:txBody>
        </p:sp>
      </p:grp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51FA-ACE8-4536-B9DC-C7DB54D88E3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" name="Picture 10" descr="Logo S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Required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437"/>
          </a:xfrm>
        </p:spPr>
        <p:txBody>
          <a:bodyPr/>
          <a:lstStyle/>
          <a:p>
            <a:pPr lvl="1"/>
            <a:r>
              <a:rPr lang="en-US" dirty="0" smtClean="0"/>
              <a:t>Business and Employment Plan (required for each project)</a:t>
            </a:r>
          </a:p>
          <a:p>
            <a:pPr lvl="1"/>
            <a:r>
              <a:rPr lang="en-US" dirty="0" smtClean="0"/>
              <a:t>Business and Employment Notice (required for all projects)</a:t>
            </a:r>
          </a:p>
          <a:p>
            <a:pPr lvl="1"/>
            <a:r>
              <a:rPr lang="en-US" dirty="0" smtClean="0"/>
              <a:t>Contract/Subcontractor Plan (required for all contracts over $100,000)</a:t>
            </a:r>
          </a:p>
          <a:p>
            <a:pPr lvl="1"/>
            <a:r>
              <a:rPr lang="en-US" dirty="0" smtClean="0"/>
              <a:t>Business Certification Form (required for all businesses claim to be Section 3) </a:t>
            </a:r>
          </a:p>
          <a:p>
            <a:pPr lvl="1"/>
            <a:r>
              <a:rPr lang="en-US" dirty="0" smtClean="0"/>
              <a:t>New Employee Tracking Form (required for all new hires on the project) </a:t>
            </a:r>
          </a:p>
          <a:p>
            <a:pPr lvl="1"/>
            <a:r>
              <a:rPr lang="en-US" dirty="0" smtClean="0"/>
              <a:t>Resident Qualification Form (required for all new Section 3 hires)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Section 3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08F6-60CE-4121-A219-56D68427A09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 descr="Logo S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Section 3 Policies and Procedures </a:t>
            </a:r>
            <a:r>
              <a:rPr lang="en-US" dirty="0" smtClean="0"/>
              <a:t>–all required forms can be found here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DHCD Contact:</a:t>
            </a:r>
          </a:p>
          <a:p>
            <a:pPr>
              <a:buNone/>
            </a:pPr>
            <a:r>
              <a:rPr lang="en-US" dirty="0" smtClean="0"/>
              <a:t>				Nancy Palmer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smtClean="0">
                <a:hlinkClick r:id="rId4"/>
              </a:rPr>
              <a:t>nancy.palmer@dhcd.virginia.gov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Section 3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08F6-60CE-4121-A219-56D68427A09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 descr="Logo So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Requirement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HUD process for reporting</a:t>
            </a:r>
          </a:p>
          <a:p>
            <a:r>
              <a:rPr lang="en-US" dirty="0" smtClean="0"/>
              <a:t>DHCD must report aggregate project data annually to HUD</a:t>
            </a:r>
          </a:p>
          <a:p>
            <a:r>
              <a:rPr lang="en-US" dirty="0" smtClean="0"/>
              <a:t>Reporting period based on federal fiscal year (October 1 – September 30)</a:t>
            </a:r>
          </a:p>
          <a:p>
            <a:r>
              <a:rPr lang="en-US" dirty="0" smtClean="0"/>
              <a:t>Projects will report annually beginning with 2014 – 2015 reporting period (CAMS-based report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Section 3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08F6-60CE-4121-A219-56D68427A09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 descr="Logo S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Due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Submitted to DHCD through CAMS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October </a:t>
            </a:r>
            <a:r>
              <a:rPr lang="en-US" dirty="0" smtClean="0"/>
              <a:t>1, 2014 – September 30,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Due to DHCD by </a:t>
            </a:r>
            <a:r>
              <a:rPr lang="en-US" u="sng" dirty="0" smtClean="0"/>
              <a:t>March 31, 2016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October 1, </a:t>
            </a:r>
            <a:r>
              <a:rPr lang="en-US" dirty="0" smtClean="0"/>
              <a:t>2015 </a:t>
            </a:r>
            <a:r>
              <a:rPr lang="en-US" dirty="0" smtClean="0"/>
              <a:t>– September 30, </a:t>
            </a:r>
            <a:r>
              <a:rPr lang="en-US" dirty="0" smtClean="0"/>
              <a:t>2016 </a:t>
            </a:r>
          </a:p>
          <a:p>
            <a:pPr lvl="1"/>
            <a:r>
              <a:rPr lang="en-US" dirty="0" smtClean="0"/>
              <a:t>Due to DHCD by </a:t>
            </a:r>
            <a:r>
              <a:rPr lang="en-US" u="sng" dirty="0" smtClean="0"/>
              <a:t>October 10, 2016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Section 3 Webinar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08F6-60CE-4121-A219-56D68427A09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Screen Shots After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find CAMS</a:t>
            </a:r>
          </a:p>
          <a:p>
            <a:endParaRPr lang="en-US" dirty="0" smtClean="0"/>
          </a:p>
          <a:p>
            <a:r>
              <a:rPr lang="en-US" dirty="0" smtClean="0"/>
              <a:t>Location of Section 3 Report (Due March 31, 2016)</a:t>
            </a:r>
          </a:p>
          <a:p>
            <a:endParaRPr lang="en-US" dirty="0" smtClean="0"/>
          </a:p>
          <a:p>
            <a:r>
              <a:rPr lang="en-US" dirty="0" smtClean="0"/>
              <a:t>Section 3 Report Content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Section 3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08F6-60CE-4121-A219-56D68427A09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 descr="DHCDHom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631505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Section 3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08F6-60CE-4121-A219-56D68427A09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 descr="CAMSLa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534400" cy="46782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Section 3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08F6-60CE-4121-A219-56D68427A09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 descr="ProjectDeta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423997" cy="46660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What is Section 3?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Housing &amp; Urban Development Act of 1968</a:t>
            </a:r>
            <a:br>
              <a:rPr lang="en-US" sz="2800" dirty="0" smtClean="0"/>
            </a:br>
            <a:r>
              <a:rPr lang="en-US" sz="2800" dirty="0" smtClean="0"/>
              <a:t>requires recipients to direct employment, </a:t>
            </a:r>
            <a:br>
              <a:rPr lang="en-US" sz="2800" dirty="0" smtClean="0"/>
            </a:br>
            <a:r>
              <a:rPr lang="en-US" sz="2800" dirty="0" smtClean="0"/>
              <a:t>job training and contracting economic opportunities, </a:t>
            </a:r>
            <a:r>
              <a:rPr lang="en-US" sz="2800" u="sng" dirty="0" smtClean="0"/>
              <a:t>to the greatest extent feasible</a:t>
            </a:r>
            <a:r>
              <a:rPr lang="en-US" sz="2800" dirty="0" smtClean="0"/>
              <a:t>, to low- and very low-income persons in neighborhoods where HUD funds are invested.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VDHCD                                                        Section 3 Webinar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  <p:grpSp>
        <p:nvGrpSpPr>
          <p:cNvPr id="6150" name="Group 12"/>
          <p:cNvGrpSpPr>
            <a:grpSpLocks/>
          </p:cNvGrpSpPr>
          <p:nvPr/>
        </p:nvGrpSpPr>
        <p:grpSpPr bwMode="auto">
          <a:xfrm>
            <a:off x="228600" y="838200"/>
            <a:ext cx="838200" cy="5334000"/>
            <a:chOff x="228600" y="838200"/>
            <a:chExt cx="838200" cy="5334000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1219200"/>
              <a:ext cx="838200" cy="4876800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838200"/>
              <a:ext cx="800219" cy="533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sz="4000" spc="300" dirty="0">
                  <a:solidFill>
                    <a:schemeClr val="bg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Section  3</a:t>
              </a:r>
            </a:p>
          </p:txBody>
        </p:sp>
      </p:grpSp>
      <p:pic>
        <p:nvPicPr>
          <p:cNvPr id="9" name="Picture 8" descr="Logo S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5486400"/>
            <a:ext cx="114300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Section 3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08F6-60CE-4121-A219-56D68427A09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 descr="CAMSProjectRepo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8742405" cy="43129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Section 3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08F6-60CE-4121-A219-56D68427A09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 descr="Section3Re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610600" cy="53724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Section 3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08F6-60CE-4121-A219-56D68427A09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 descr="Section3ReportE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8645717" cy="37195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QUESTIONS?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DHCD Staff Presenters: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 algn="ctr">
              <a:buFont typeface="Wingdings 2" pitchFamily="18" charset="2"/>
              <a:buNone/>
            </a:pPr>
            <a:r>
              <a:rPr lang="en-US" sz="2000" dirty="0" smtClean="0"/>
              <a:t>Willie Fobbs, Associate Director of Housing Production</a:t>
            </a:r>
          </a:p>
          <a:p>
            <a:pPr algn="ctr">
              <a:buFont typeface="Wingdings 2" pitchFamily="18" charset="2"/>
              <a:buNone/>
            </a:pPr>
            <a:endParaRPr lang="en-US" sz="2000" dirty="0" smtClean="0"/>
          </a:p>
          <a:p>
            <a:pPr algn="ctr">
              <a:buFont typeface="Wingdings 2" pitchFamily="18" charset="2"/>
              <a:buNone/>
            </a:pPr>
            <a:r>
              <a:rPr lang="en-US" sz="2000" dirty="0" smtClean="0"/>
              <a:t>Lyndsi Austin, Associate Director of Housing Policy </a:t>
            </a:r>
          </a:p>
          <a:p>
            <a:pPr algn="ctr">
              <a:buFont typeface="Wingdings 2" pitchFamily="18" charset="2"/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5715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VDHCD				Section 3 Webinar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58081-90BF-4D14-A6C7-0C9822C15E2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 descr="Logo S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200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When does Section 3 apply? 	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6324600" cy="4389438"/>
          </a:xfrm>
        </p:spPr>
        <p:txBody>
          <a:bodyPr/>
          <a:lstStyle/>
          <a:p>
            <a:pPr eaLnBrk="1" hangingPunct="1"/>
            <a:r>
              <a:rPr lang="en-US" dirty="0" smtClean="0"/>
              <a:t>Only to projects of a certain size and scope = </a:t>
            </a:r>
            <a:r>
              <a:rPr lang="en-US" b="1" dirty="0" smtClean="0"/>
              <a:t>All ASNH projects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All project related contracts and subcontracts (Construction or Non-Construction) $100,000 or more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Applies to all project related new hires or contracting opportunities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VDHCD                                                        Section 3 Webinar</a:t>
            </a:r>
          </a:p>
        </p:txBody>
      </p:sp>
      <p:grpSp>
        <p:nvGrpSpPr>
          <p:cNvPr id="7173" name="Group 6"/>
          <p:cNvGrpSpPr>
            <a:grpSpLocks/>
          </p:cNvGrpSpPr>
          <p:nvPr/>
        </p:nvGrpSpPr>
        <p:grpSpPr bwMode="auto">
          <a:xfrm>
            <a:off x="228600" y="838200"/>
            <a:ext cx="838200" cy="5334000"/>
            <a:chOff x="228600" y="838200"/>
            <a:chExt cx="838200" cy="5334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" y="1219200"/>
              <a:ext cx="838200" cy="4876800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838200"/>
              <a:ext cx="800219" cy="533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sz="4000" spc="300" dirty="0">
                  <a:solidFill>
                    <a:schemeClr val="bg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Section  3</a:t>
              </a:r>
            </a:p>
          </p:txBody>
        </p:sp>
      </p:grp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0CD63-7ACC-46DC-9E8C-FAFBF4449B2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10" descr="Logo S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3914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Minimum Goals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91400" cy="438943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 smtClean="0"/>
              <a:t>30 </a:t>
            </a:r>
            <a:r>
              <a:rPr lang="en-US" sz="3200" b="1" dirty="0" smtClean="0">
                <a:latin typeface="Alba"/>
              </a:rPr>
              <a:t>-</a:t>
            </a:r>
            <a:r>
              <a:rPr lang="en-US" sz="3200" b="1" dirty="0" smtClean="0"/>
              <a:t> 10 </a:t>
            </a:r>
            <a:r>
              <a:rPr lang="en-US" sz="3200" b="1" dirty="0" smtClean="0">
                <a:latin typeface="Alba"/>
              </a:rPr>
              <a:t>-</a:t>
            </a:r>
            <a:r>
              <a:rPr lang="en-US" sz="3200" b="1" dirty="0" smtClean="0"/>
              <a:t> 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	</a:t>
            </a:r>
            <a:r>
              <a:rPr lang="en-US" b="1" dirty="0" smtClean="0"/>
              <a:t>30% </a:t>
            </a:r>
            <a:r>
              <a:rPr lang="en-US" dirty="0" smtClean="0"/>
              <a:t>of new hires annually</a:t>
            </a:r>
            <a:br>
              <a:rPr lang="en-US" dirty="0" smtClean="0"/>
            </a:br>
            <a:endParaRPr lang="en-US" dirty="0" smtClean="0"/>
          </a:p>
          <a:p>
            <a:pPr marL="860425" indent="-8604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	</a:t>
            </a:r>
            <a:r>
              <a:rPr lang="en-US" b="1" dirty="0" smtClean="0"/>
              <a:t>10% </a:t>
            </a:r>
            <a:r>
              <a:rPr lang="en-US" dirty="0" smtClean="0"/>
              <a:t>of total dollar amount of covered  construction contracts (annual)</a:t>
            </a:r>
            <a:br>
              <a:rPr lang="en-US" dirty="0" smtClean="0"/>
            </a:br>
            <a:endParaRPr lang="en-US" dirty="0" smtClean="0"/>
          </a:p>
          <a:p>
            <a:pPr marL="860425" indent="-8604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</a:t>
            </a:r>
            <a:r>
              <a:rPr lang="en-US" b="1" dirty="0" smtClean="0"/>
              <a:t>	3% </a:t>
            </a:r>
            <a:r>
              <a:rPr lang="en-US" dirty="0" smtClean="0"/>
              <a:t>of the total dollar amount of covered non-construction contracts (annual)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en-US"/>
              <a:t>VDHCD                                                        Section 3 Webinar</a:t>
            </a: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228600" y="838200"/>
            <a:ext cx="838200" cy="5334000"/>
            <a:chOff x="228600" y="838200"/>
            <a:chExt cx="838200" cy="53340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1219200"/>
              <a:ext cx="838200" cy="4876800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838200"/>
              <a:ext cx="800219" cy="533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sz="4000" spc="300" dirty="0">
                  <a:solidFill>
                    <a:schemeClr val="bg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Section  3</a:t>
              </a:r>
            </a:p>
          </p:txBody>
        </p:sp>
      </p:grp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7993F-0E08-43B3-8372-7FC9BAD789AC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" name="Picture 11" descr="Logo S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 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(80% or below AMI)  and very-low (50% or below AMI) individuals living in the project area</a:t>
            </a:r>
          </a:p>
          <a:p>
            <a:endParaRPr lang="en-US" dirty="0" smtClean="0"/>
          </a:p>
          <a:p>
            <a:r>
              <a:rPr lang="en-US" dirty="0" smtClean="0"/>
              <a:t>Not required to hire someone not qualified to perform job</a:t>
            </a:r>
          </a:p>
          <a:p>
            <a:endParaRPr lang="en-US" dirty="0" smtClean="0"/>
          </a:p>
          <a:p>
            <a:r>
              <a:rPr lang="en-US" dirty="0" smtClean="0"/>
              <a:t>Resident of public housing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Certification documentation required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Section 3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08F6-60CE-4121-A219-56D68427A09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Logo S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Residents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7086600" cy="3429000"/>
          </a:xfrm>
        </p:spPr>
        <p:txBody>
          <a:bodyPr/>
          <a:lstStyle/>
          <a:p>
            <a:pPr eaLnBrk="1" hangingPunct="1"/>
            <a:r>
              <a:rPr lang="en-US" smtClean="0"/>
              <a:t>Public Housing Resident - automatic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Persons of a metro or non-metro county who qualify as LMI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They must complete a certification form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en-US"/>
              <a:t>VDHCD                                                        Section 3 Webinar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228600" y="838200"/>
            <a:ext cx="838200" cy="5334000"/>
            <a:chOff x="228600" y="838200"/>
            <a:chExt cx="838200" cy="5334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" y="1219200"/>
              <a:ext cx="838200" cy="4876800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838200"/>
              <a:ext cx="800219" cy="533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sz="4000" spc="300" dirty="0">
                  <a:solidFill>
                    <a:schemeClr val="bg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Section  3</a:t>
              </a:r>
            </a:p>
          </p:txBody>
        </p:sp>
      </p:grp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BECE9-8689-4E70-9B54-DC3B0E78BC33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Picture 10" descr="Logo S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51% or more owned by Section 3 residents</a:t>
            </a:r>
          </a:p>
          <a:p>
            <a:endParaRPr lang="en-US" dirty="0" smtClean="0"/>
          </a:p>
          <a:p>
            <a:r>
              <a:rPr lang="en-US" dirty="0" smtClean="0"/>
              <a:t>Has 30% or more of full-time employees who are currently Section 3 residents (or at least were within three years of hire date)</a:t>
            </a:r>
          </a:p>
          <a:p>
            <a:endParaRPr lang="en-US" dirty="0" smtClean="0"/>
          </a:p>
          <a:p>
            <a:r>
              <a:rPr lang="en-US" dirty="0" smtClean="0"/>
              <a:t>Subcontracts at least 25% of all subcontracts to Section 3 businesses</a:t>
            </a:r>
          </a:p>
          <a:p>
            <a:endParaRPr lang="en-US" dirty="0" smtClean="0"/>
          </a:p>
          <a:p>
            <a:r>
              <a:rPr lang="en-US" dirty="0" smtClean="0"/>
              <a:t>Certification documentation required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Section 3 Webinar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08F6-60CE-4121-A219-56D68427A09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Logo S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1628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Intended Beneficiaries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086600" cy="3962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Based on income and location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b="1" u="sng" smtClean="0"/>
              <a:t>Race  and/or gender do not apply</a:t>
            </a:r>
          </a:p>
          <a:p>
            <a:pPr eaLnBrk="1" hangingPunct="1"/>
            <a:endParaRPr lang="en-US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en-US"/>
              <a:t>VDHCD                                                        Section 3 Webinar</a:t>
            </a:r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228600" y="838200"/>
            <a:ext cx="838200" cy="5334000"/>
            <a:chOff x="228600" y="838200"/>
            <a:chExt cx="838200" cy="5334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" y="1219200"/>
              <a:ext cx="838200" cy="4876800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838200"/>
              <a:ext cx="800219" cy="533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sz="4000" spc="300" dirty="0">
                  <a:solidFill>
                    <a:schemeClr val="bg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Section  3</a:t>
              </a:r>
            </a:p>
          </p:txBody>
        </p:sp>
      </p:grp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74AB0-B9B0-484A-B168-7595E178036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1" name="Picture 10" descr="Logo S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document efforts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Must report annual data to DHCD</a:t>
            </a:r>
          </a:p>
          <a:p>
            <a:endParaRPr lang="en-US" dirty="0" smtClean="0"/>
          </a:p>
          <a:p>
            <a:r>
              <a:rPr lang="en-US" dirty="0" smtClean="0"/>
              <a:t>If goals are not achieved grantee must document efforts and barriers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Section 3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08F6-60CE-4121-A219-56D68427A09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 descr="Logo S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638800"/>
            <a:ext cx="114300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3123</TotalTime>
  <Words>682</Words>
  <Application>Microsoft Office PowerPoint</Application>
  <PresentationFormat>On-screen Show (4:3)</PresentationFormat>
  <Paragraphs>167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Section 3 Requirements  for Affordable and Special Needs Housing (ASNH) Developers </vt:lpstr>
      <vt:lpstr>What is Section 3?</vt:lpstr>
      <vt:lpstr>When does Section 3 apply?  </vt:lpstr>
      <vt:lpstr>Minimum Goals</vt:lpstr>
      <vt:lpstr>Section 3 Resident</vt:lpstr>
      <vt:lpstr>Residents</vt:lpstr>
      <vt:lpstr>Section 3 Business</vt:lpstr>
      <vt:lpstr>Intended Beneficiaries</vt:lpstr>
      <vt:lpstr>Compliance</vt:lpstr>
      <vt:lpstr>Strategies </vt:lpstr>
      <vt:lpstr>Your Responsibility</vt:lpstr>
      <vt:lpstr>Document  Document  Document</vt:lpstr>
      <vt:lpstr>Required Forms</vt:lpstr>
      <vt:lpstr>Resources</vt:lpstr>
      <vt:lpstr>Reporting Requirement </vt:lpstr>
      <vt:lpstr>Report Due Dates</vt:lpstr>
      <vt:lpstr>Insert Screen Shots After this…</vt:lpstr>
      <vt:lpstr>Slide 18</vt:lpstr>
      <vt:lpstr>Slide 19</vt:lpstr>
      <vt:lpstr>Slide 20</vt:lpstr>
      <vt:lpstr>Slide 21</vt:lpstr>
      <vt:lpstr>Slide 22</vt:lpstr>
      <vt:lpstr>QUESTIONS?</vt:lpstr>
    </vt:vector>
  </TitlesOfParts>
  <Company>DHCD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 Employment Opportunity</dc:title>
  <dc:creator>Computing Services Office</dc:creator>
  <cp:lastModifiedBy>ggf52201</cp:lastModifiedBy>
  <cp:revision>242</cp:revision>
  <dcterms:created xsi:type="dcterms:W3CDTF">2003-04-21T18:40:49Z</dcterms:created>
  <dcterms:modified xsi:type="dcterms:W3CDTF">2016-02-05T18:25:47Z</dcterms:modified>
</cp:coreProperties>
</file>