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"/>
  </p:notesMasterIdLst>
  <p:sldIdLst>
    <p:sldId id="27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4A8"/>
    <a:srgbClr val="B6B6B7"/>
    <a:srgbClr val="B8B9C0"/>
    <a:srgbClr val="DADBDC"/>
    <a:srgbClr val="EBEBEC"/>
    <a:srgbClr val="808082"/>
    <a:srgbClr val="A4A4A5"/>
    <a:srgbClr val="656568"/>
    <a:srgbClr val="727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7596D-1454-40B3-B9D8-47D3E415D3CE}" v="3" dt="2025-05-14T18:21:33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26"/>
  </p:normalViewPr>
  <p:slideViewPr>
    <p:cSldViewPr snapToGrid="0" snapToObjects="1">
      <p:cViewPr varScale="1">
        <p:scale>
          <a:sx n="68" d="100"/>
          <a:sy n="68" d="100"/>
        </p:scale>
        <p:origin x="15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7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AD08-9274-744F-9B4A-6455EABAF0F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03DA-D522-2F4E-B1C2-F1A6F440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D54316-B0A6-2A49-AFAC-513C9D497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640080"/>
            <a:ext cx="5143500" cy="2743200"/>
          </a:xfrm>
        </p:spPr>
        <p:txBody>
          <a:bodyPr anchor="b">
            <a:normAutofit/>
          </a:bodyPr>
          <a:lstStyle>
            <a:lvl1pPr algn="l">
              <a:defRPr sz="46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3657600"/>
            <a:ext cx="51435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spc="11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005DF-BAB4-1F4F-BEDA-2C2142474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3816" y="5266944"/>
            <a:ext cx="2148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34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 / 3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CF06A-6CC6-7B46-86C0-5D84D809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691640"/>
            <a:ext cx="25580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970ACB-774A-404F-AAA4-BBAB0DA5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0" y="1691640"/>
            <a:ext cx="25580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i="0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EC88196-D5DD-1646-A480-5E00AFAD20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91840" y="1691640"/>
            <a:ext cx="25580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234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 / 4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CF06A-6CC6-7B46-86C0-5D84D809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970ACB-774A-404F-AAA4-BBAB0DA5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08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i="0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EC88196-D5DD-1646-A480-5E00AFAD20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060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7F4BE5-0C1B-FF47-9CE3-17F842B961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63440" y="1691640"/>
            <a:ext cx="18722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66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7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0D3DA59-D72A-8F4A-91FF-D2266608E76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640" y="1554163"/>
            <a:ext cx="8044434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835216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BDC775-DD53-7044-AC1B-64D356A66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600200"/>
            <a:ext cx="5143500" cy="4572000"/>
          </a:xfrm>
        </p:spPr>
        <p:txBody>
          <a:bodyPr anchor="ctr" anchorCtr="0">
            <a:normAutofit/>
          </a:bodyPr>
          <a:lstStyle>
            <a:lvl1pPr>
              <a:defRPr sz="315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486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Slide /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37160" indent="-137160">
              <a:buFont typeface="Arial" panose="020B0604020202020204" pitchFamily="34" charset="0"/>
              <a:buChar char="•"/>
              <a:defRPr/>
            </a:lvl2pPr>
            <a:lvl3pPr marL="0" indent="0">
              <a:buFontTx/>
              <a:buNone/>
              <a:defRPr/>
            </a:lvl3pPr>
            <a:lvl4pPr marL="137160" indent="-137160">
              <a:buFont typeface="Arial" panose="020B0604020202020204" pitchFamily="34" charset="0"/>
              <a:buChar char="•"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184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Slide /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002" y="1554480"/>
            <a:ext cx="4073652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37160" indent="-137160">
              <a:buFont typeface="Arial" panose="020B0604020202020204" pitchFamily="34" charset="0"/>
              <a:buChar char="•"/>
              <a:defRPr/>
            </a:lvl2pPr>
            <a:lvl3pPr marL="0" indent="0">
              <a:buFontTx/>
              <a:buNone/>
              <a:defRPr/>
            </a:lvl3pPr>
            <a:lvl4pPr marL="137160" indent="-137160">
              <a:buFont typeface="Arial" panose="020B0604020202020204" pitchFamily="34" charset="0"/>
              <a:buChar char="•"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1E2F0-878F-324E-B1E3-502A1333FA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" y="1554480"/>
            <a:ext cx="4073652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37160" indent="-137160">
              <a:buFont typeface="Arial" panose="020B0604020202020204" pitchFamily="34" charset="0"/>
              <a:buChar char="•"/>
              <a:defRPr/>
            </a:lvl2pPr>
            <a:lvl3pPr marL="0" indent="0">
              <a:buFontTx/>
              <a:buNone/>
              <a:defRPr/>
            </a:lvl3pPr>
            <a:lvl4pPr marL="137160" indent="-137160">
              <a:buFont typeface="Arial" panose="020B0604020202020204" pitchFamily="34" charset="0"/>
              <a:buChar char="•"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54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/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781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Slide /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554480"/>
            <a:ext cx="407365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002" y="1554480"/>
            <a:ext cx="407365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13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 sz="1800"/>
            </a:lvl1pPr>
            <a:lvl2pPr>
              <a:spcBef>
                <a:spcPts val="675"/>
              </a:spcBef>
              <a:defRPr sz="1800"/>
            </a:lvl2pPr>
            <a:lvl3pPr>
              <a:spcBef>
                <a:spcPts val="1350"/>
              </a:spcBef>
              <a:defRPr sz="1500"/>
            </a:lvl3pPr>
            <a:lvl4pPr>
              <a:spcBef>
                <a:spcPts val="675"/>
              </a:spcBef>
              <a:defRPr sz="1500"/>
            </a:lvl4pPr>
            <a:lvl5pPr>
              <a:spcBef>
                <a:spcPts val="9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540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 / 2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CF06A-6CC6-7B46-86C0-5D84D809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691640"/>
            <a:ext cx="39296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A91DE8-576B-F449-AE6E-524E5A2285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3440" y="1691640"/>
            <a:ext cx="3929634" cy="41148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1050" b="1" cap="all" spc="75" baseline="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137160">
              <a:spcBef>
                <a:spcPts val="450"/>
              </a:spcBef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675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137160">
              <a:spcBef>
                <a:spcPts val="338"/>
              </a:spcBef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455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851035-9F84-2245-82C1-97669FD30F66}"/>
              </a:ext>
            </a:extLst>
          </p:cNvPr>
          <p:cNvSpPr/>
          <p:nvPr userDrawn="1"/>
        </p:nvSpPr>
        <p:spPr>
          <a:xfrm>
            <a:off x="0" y="6126480"/>
            <a:ext cx="914400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640081"/>
            <a:ext cx="8181594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54480"/>
            <a:ext cx="818159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6126480"/>
            <a:ext cx="345225" cy="73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C53C0A73-EE5C-9246-97B4-6AF29FD73F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EC29D-4264-D84E-B801-33B970F2D0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93259" y="6107986"/>
            <a:ext cx="1576398" cy="67000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CBCD8-ED9C-D5F1-DF7C-C2630D95EF33}"/>
              </a:ext>
            </a:extLst>
          </p:cNvPr>
          <p:cNvSpPr txBox="1">
            <a:spLocks/>
          </p:cNvSpPr>
          <p:nvPr userDrawn="1"/>
        </p:nvSpPr>
        <p:spPr>
          <a:xfrm>
            <a:off x="3596408" y="6107986"/>
            <a:ext cx="1948898" cy="73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Charter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3977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6" r:id="rId2"/>
    <p:sldLayoutId id="2147483680" r:id="rId3"/>
    <p:sldLayoutId id="2147483700" r:id="rId4"/>
    <p:sldLayoutId id="2147483701" r:id="rId5"/>
    <p:sldLayoutId id="2147483679" r:id="rId6"/>
    <p:sldLayoutId id="2147483681" r:id="rId7"/>
    <p:sldLayoutId id="2147483699" r:id="rId8"/>
    <p:sldLayoutId id="2147483704" r:id="rId9"/>
    <p:sldLayoutId id="2147483702" r:id="rId10"/>
    <p:sldLayoutId id="2147483703" r:id="rId11"/>
    <p:sldLayoutId id="2147483683" r:id="rId12"/>
    <p:sldLayoutId id="214748368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20000"/>
        </a:lnSpc>
        <a:spcBef>
          <a:spcPts val="450"/>
        </a:spcBef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20000"/>
        </a:lnSpc>
        <a:spcBef>
          <a:spcPts val="6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20000"/>
        </a:lnSpc>
        <a:spcBef>
          <a:spcPts val="338"/>
        </a:spcBef>
        <a:buFont typeface="System Font Regular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6949-656B-5FB2-0BD8-A58FB42D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1586"/>
            <a:ext cx="8181594" cy="914400"/>
          </a:xfrm>
        </p:spPr>
        <p:txBody>
          <a:bodyPr>
            <a:normAutofit/>
          </a:bodyPr>
          <a:lstStyle/>
          <a:p>
            <a:r>
              <a:rPr lang="en-US" sz="3200" dirty="0"/>
              <a:t>VA Isle of Wight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E5641-12AA-98D9-9FCC-DF30FB27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0A73-EE5C-9246-97B4-6AF29FD73FB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9A21E-493C-6505-98C7-63FB4517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1" y="807220"/>
            <a:ext cx="4675816" cy="5163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C74789-FC82-F141-2B99-D8E1762E81E4}"/>
              </a:ext>
            </a:extLst>
          </p:cNvPr>
          <p:cNvSpPr txBox="1"/>
          <p:nvPr/>
        </p:nvSpPr>
        <p:spPr>
          <a:xfrm>
            <a:off x="7198659" y="5288555"/>
            <a:ext cx="174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- County Border</a:t>
            </a:r>
          </a:p>
          <a:p>
            <a:r>
              <a:rPr lang="en-US" sz="900" b="1" dirty="0"/>
              <a:t>- Charter RDOF</a:t>
            </a:r>
          </a:p>
          <a:p>
            <a:r>
              <a:rPr lang="en-US" sz="900" b="1" dirty="0"/>
              <a:t>- Charter Grant Awards</a:t>
            </a:r>
          </a:p>
          <a:p>
            <a:r>
              <a:rPr lang="en-US" sz="900" b="1" dirty="0"/>
              <a:t>- VA BEAD Eligible Locations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95862-8291-471B-17B3-8DC6A73B16C1}"/>
              </a:ext>
            </a:extLst>
          </p:cNvPr>
          <p:cNvSpPr/>
          <p:nvPr/>
        </p:nvSpPr>
        <p:spPr>
          <a:xfrm>
            <a:off x="6949142" y="5348880"/>
            <a:ext cx="249517" cy="1042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95E3AA-5381-B206-FCA7-EEBB046AD30A}"/>
              </a:ext>
            </a:extLst>
          </p:cNvPr>
          <p:cNvSpPr/>
          <p:nvPr/>
        </p:nvSpPr>
        <p:spPr>
          <a:xfrm>
            <a:off x="6949142" y="5494930"/>
            <a:ext cx="249517" cy="104214"/>
          </a:xfrm>
          <a:prstGeom prst="rect">
            <a:avLst/>
          </a:prstGeom>
          <a:solidFill>
            <a:srgbClr val="0084A8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BECFE-AACB-4715-9D6A-58F773AE4A47}"/>
              </a:ext>
            </a:extLst>
          </p:cNvPr>
          <p:cNvSpPr/>
          <p:nvPr/>
        </p:nvSpPr>
        <p:spPr>
          <a:xfrm>
            <a:off x="6949142" y="5640980"/>
            <a:ext cx="249517" cy="104214"/>
          </a:xfrm>
          <a:prstGeom prst="rect">
            <a:avLst/>
          </a:prstGeom>
          <a:pattFill prst="lgGrid">
            <a:fgClr>
              <a:srgbClr val="0000FF"/>
            </a:fgClr>
            <a:bgClr>
              <a:schemeClr val="bg1"/>
            </a:bgClr>
          </a:pattFill>
          <a:ln w="12700" cmpd="sng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ACA66C-90CA-8A0E-F7D3-3B03DE9A2123}"/>
              </a:ext>
            </a:extLst>
          </p:cNvPr>
          <p:cNvSpPr/>
          <p:nvPr/>
        </p:nvSpPr>
        <p:spPr>
          <a:xfrm>
            <a:off x="7054477" y="5803465"/>
            <a:ext cx="73152" cy="73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30B9C5-2033-B624-1E6D-865C98D2FC88}"/>
              </a:ext>
            </a:extLst>
          </p:cNvPr>
          <p:cNvSpPr/>
          <p:nvPr/>
        </p:nvSpPr>
        <p:spPr>
          <a:xfrm>
            <a:off x="6841863" y="5263005"/>
            <a:ext cx="196147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5B193A-B82A-D35D-DDE6-BF2A155E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46" y="1112806"/>
            <a:ext cx="3656766" cy="347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4AA004-024B-CEBD-CAF8-5D97D4F49FA1}"/>
              </a:ext>
            </a:extLst>
          </p:cNvPr>
          <p:cNvSpPr txBox="1"/>
          <p:nvPr/>
        </p:nvSpPr>
        <p:spPr>
          <a:xfrm>
            <a:off x="6302188" y="825280"/>
            <a:ext cx="179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Close-up View</a:t>
            </a:r>
          </a:p>
        </p:txBody>
      </p:sp>
    </p:spTree>
    <p:extLst>
      <p:ext uri="{BB962C8B-B14F-4D97-AF65-F5344CB8AC3E}">
        <p14:creationId xmlns:p14="http://schemas.microsoft.com/office/powerpoint/2010/main" val="948269515"/>
      </p:ext>
    </p:extLst>
  </p:cSld>
  <p:clrMapOvr>
    <a:masterClrMapping/>
  </p:clrMapOvr>
</p:sld>
</file>

<file path=ppt/theme/theme1.xml><?xml version="1.0" encoding="utf-8"?>
<a:theme xmlns:a="http://schemas.openxmlformats.org/drawingml/2006/main" name="Charter Template A">
  <a:themeElements>
    <a:clrScheme name="Charter Template">
      <a:dk1>
        <a:srgbClr val="323232"/>
      </a:dk1>
      <a:lt1>
        <a:srgbClr val="FFFFFF"/>
      </a:lt1>
      <a:dk2>
        <a:srgbClr val="001B33"/>
      </a:dk2>
      <a:lt2>
        <a:srgbClr val="E3E3E3"/>
      </a:lt2>
      <a:accent1>
        <a:srgbClr val="002F57"/>
      </a:accent1>
      <a:accent2>
        <a:srgbClr val="0099D7"/>
      </a:accent2>
      <a:accent3>
        <a:srgbClr val="009D8B"/>
      </a:accent3>
      <a:accent4>
        <a:srgbClr val="FAA91A"/>
      </a:accent4>
      <a:accent5>
        <a:srgbClr val="96004D"/>
      </a:accent5>
      <a:accent6>
        <a:srgbClr val="530778"/>
      </a:accent6>
      <a:hlink>
        <a:srgbClr val="0099D8"/>
      </a:hlink>
      <a:folHlink>
        <a:srgbClr val="7878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BFE5228-303E-5D4E-A108-A3D1DB73807E}" vid="{497A6646-9925-964D-A7BD-ED574AEEBF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921337c-1160-432a-b079-805f59112843}" enabled="0" method="" siteId="{c921337c-1160-432a-b079-805f591128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Charter_PPT_TemplateA_Wide_030723</Template>
  <TotalTime>42</TotalTime>
  <Words>23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System Font Regular</vt:lpstr>
      <vt:lpstr>Charter Template A</vt:lpstr>
      <vt:lpstr>VA Isle of Wight County</vt:lpstr>
    </vt:vector>
  </TitlesOfParts>
  <Company>Charter Communications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</dc:title>
  <dc:creator>Draper, Andrew C</dc:creator>
  <cp:lastModifiedBy>Luxhoj, Caroline (DHCD)</cp:lastModifiedBy>
  <cp:revision>3</cp:revision>
  <cp:lastPrinted>2019-08-05T20:50:23Z</cp:lastPrinted>
  <dcterms:created xsi:type="dcterms:W3CDTF">2023-09-29T19:16:46Z</dcterms:created>
  <dcterms:modified xsi:type="dcterms:W3CDTF">2025-05-29T13:50:23Z</dcterms:modified>
</cp:coreProperties>
</file>