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3"/>
  </p:notesMasterIdLst>
  <p:sldIdLst>
    <p:sldId id="279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4A8"/>
    <a:srgbClr val="B6B6B7"/>
    <a:srgbClr val="B8B9C0"/>
    <a:srgbClr val="DADBDC"/>
    <a:srgbClr val="EBEBEC"/>
    <a:srgbClr val="808082"/>
    <a:srgbClr val="A4A4A5"/>
    <a:srgbClr val="656568"/>
    <a:srgbClr val="727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1776F4-A6BF-4451-B84A-4ECFD2BCD3C6}" v="1" dt="2025-05-14T18:36:12.4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3" autoAdjust="0"/>
    <p:restoredTop sz="94626"/>
  </p:normalViewPr>
  <p:slideViewPr>
    <p:cSldViewPr snapToGrid="0" snapToObjects="1">
      <p:cViewPr varScale="1">
        <p:scale>
          <a:sx n="68" d="100"/>
          <a:sy n="68" d="100"/>
        </p:scale>
        <p:origin x="15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3" d="100"/>
          <a:sy n="103" d="100"/>
        </p:scale>
        <p:origin x="372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7AD08-9274-744F-9B4A-6455EABAF0FF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603DA-D522-2F4E-B1C2-F1A6F440C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12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D54316-B0A6-2A49-AFAC-513C9D497D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" y="0"/>
            <a:ext cx="913942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" y="640080"/>
            <a:ext cx="5143500" cy="2743200"/>
          </a:xfrm>
        </p:spPr>
        <p:txBody>
          <a:bodyPr anchor="b">
            <a:normAutofit/>
          </a:bodyPr>
          <a:lstStyle>
            <a:lvl1pPr algn="l">
              <a:defRPr sz="46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" y="3657600"/>
            <a:ext cx="5143500" cy="1655762"/>
          </a:xfrm>
        </p:spPr>
        <p:txBody>
          <a:bodyPr>
            <a:normAutofit/>
          </a:bodyPr>
          <a:lstStyle>
            <a:lvl1pPr marL="0" indent="0" algn="l">
              <a:buNone/>
              <a:defRPr sz="1500" b="1" cap="all" spc="11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7005DF-BAB4-1F4F-BEDA-2C21424740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13816" y="5266944"/>
            <a:ext cx="21486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345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Slide / 3-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0A73-EE5C-9246-97B4-6AF29FD73F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ECF06A-6CC6-7B46-86C0-5D84D809C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1691640"/>
            <a:ext cx="2558034" cy="4114800"/>
          </a:xfrm>
          <a:solidFill>
            <a:schemeClr val="bg2"/>
          </a:solidFill>
        </p:spPr>
        <p:txBody>
          <a:bodyPr lIns="228600" tIns="228600" rIns="228600" bIns="228600"/>
          <a:lstStyle>
            <a:lvl1pPr marL="0" indent="0">
              <a:buFontTx/>
              <a:buNone/>
              <a:defRPr sz="1050" b="1" cap="all" spc="75" baseline="0">
                <a:solidFill>
                  <a:schemeClr val="accent1"/>
                </a:solidFill>
              </a:defRPr>
            </a:lvl1pPr>
            <a:lvl2pPr marL="0" indent="0">
              <a:spcBef>
                <a:spcPts val="90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137160">
              <a:spcBef>
                <a:spcPts val="450"/>
              </a:spcBef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675"/>
              </a:spcBef>
              <a:buFontTx/>
              <a:buNone/>
              <a:defRPr>
                <a:solidFill>
                  <a:schemeClr val="accent1"/>
                </a:solidFill>
              </a:defRPr>
            </a:lvl4pPr>
            <a:lvl5pPr marL="137160">
              <a:spcBef>
                <a:spcPts val="338"/>
              </a:spcBef>
              <a:defRPr sz="10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0970ACB-774A-404F-AAA4-BBAB0DA57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5040" y="1691640"/>
            <a:ext cx="2558034" cy="4114800"/>
          </a:xfrm>
          <a:solidFill>
            <a:schemeClr val="bg2"/>
          </a:solidFill>
        </p:spPr>
        <p:txBody>
          <a:bodyPr lIns="228600" tIns="228600" rIns="228600" bIns="228600"/>
          <a:lstStyle>
            <a:lvl1pPr marL="0" indent="0">
              <a:buFontTx/>
              <a:buNone/>
              <a:defRPr sz="1050" b="1" i="0" cap="all" spc="75" baseline="0">
                <a:solidFill>
                  <a:schemeClr val="accent1"/>
                </a:solidFill>
              </a:defRPr>
            </a:lvl1pPr>
            <a:lvl2pPr marL="0" indent="0">
              <a:spcBef>
                <a:spcPts val="90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137160">
              <a:spcBef>
                <a:spcPts val="450"/>
              </a:spcBef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675"/>
              </a:spcBef>
              <a:buFontTx/>
              <a:buNone/>
              <a:defRPr>
                <a:solidFill>
                  <a:schemeClr val="accent1"/>
                </a:solidFill>
              </a:defRPr>
            </a:lvl4pPr>
            <a:lvl5pPr marL="137160">
              <a:spcBef>
                <a:spcPts val="338"/>
              </a:spcBef>
              <a:defRPr sz="10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EC88196-D5DD-1646-A480-5E00AFAD20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91840" y="1691640"/>
            <a:ext cx="2558034" cy="4114800"/>
          </a:xfrm>
          <a:solidFill>
            <a:schemeClr val="bg2"/>
          </a:solidFill>
        </p:spPr>
        <p:txBody>
          <a:bodyPr lIns="228600" tIns="228600" rIns="228600" bIns="228600"/>
          <a:lstStyle>
            <a:lvl1pPr marL="0" indent="0">
              <a:buFontTx/>
              <a:buNone/>
              <a:defRPr sz="1050" b="1" cap="all" spc="75" baseline="0">
                <a:solidFill>
                  <a:schemeClr val="accent1"/>
                </a:solidFill>
              </a:defRPr>
            </a:lvl1pPr>
            <a:lvl2pPr marL="0" indent="0">
              <a:spcBef>
                <a:spcPts val="90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137160">
              <a:spcBef>
                <a:spcPts val="450"/>
              </a:spcBef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675"/>
              </a:spcBef>
              <a:buFontTx/>
              <a:buNone/>
              <a:defRPr>
                <a:solidFill>
                  <a:schemeClr val="accent1"/>
                </a:solidFill>
              </a:defRPr>
            </a:lvl4pPr>
            <a:lvl5pPr marL="137160">
              <a:spcBef>
                <a:spcPts val="338"/>
              </a:spcBef>
              <a:defRPr sz="10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2341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Slide / 4-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0A73-EE5C-9246-97B4-6AF29FD73F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ECF06A-6CC6-7B46-86C0-5D84D809C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1691640"/>
            <a:ext cx="1872234" cy="4114800"/>
          </a:xfrm>
          <a:solidFill>
            <a:schemeClr val="bg2"/>
          </a:solidFill>
        </p:spPr>
        <p:txBody>
          <a:bodyPr lIns="228600" tIns="228600" rIns="228600" bIns="228600"/>
          <a:lstStyle>
            <a:lvl1pPr marL="0" indent="0">
              <a:buFontTx/>
              <a:buNone/>
              <a:defRPr sz="1050" b="1" cap="all" spc="75" baseline="0">
                <a:solidFill>
                  <a:schemeClr val="accent1"/>
                </a:solidFill>
              </a:defRPr>
            </a:lvl1pPr>
            <a:lvl2pPr marL="0" indent="0">
              <a:spcBef>
                <a:spcPts val="90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137160">
              <a:spcBef>
                <a:spcPts val="450"/>
              </a:spcBef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675"/>
              </a:spcBef>
              <a:buFontTx/>
              <a:buNone/>
              <a:defRPr>
                <a:solidFill>
                  <a:schemeClr val="accent1"/>
                </a:solidFill>
              </a:defRPr>
            </a:lvl4pPr>
            <a:lvl5pPr marL="137160">
              <a:spcBef>
                <a:spcPts val="338"/>
              </a:spcBef>
              <a:defRPr sz="10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0970ACB-774A-404F-AAA4-BBAB0DA57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20840" y="1691640"/>
            <a:ext cx="1872234" cy="4114800"/>
          </a:xfrm>
          <a:solidFill>
            <a:schemeClr val="bg2"/>
          </a:solidFill>
        </p:spPr>
        <p:txBody>
          <a:bodyPr lIns="228600" tIns="228600" rIns="228600" bIns="228600"/>
          <a:lstStyle>
            <a:lvl1pPr marL="0" indent="0">
              <a:buFontTx/>
              <a:buNone/>
              <a:defRPr sz="1050" b="1" i="0" cap="all" spc="75" baseline="0">
                <a:solidFill>
                  <a:schemeClr val="accent1"/>
                </a:solidFill>
              </a:defRPr>
            </a:lvl1pPr>
            <a:lvl2pPr marL="0" indent="0">
              <a:spcBef>
                <a:spcPts val="90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137160">
              <a:spcBef>
                <a:spcPts val="450"/>
              </a:spcBef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675"/>
              </a:spcBef>
              <a:buFontTx/>
              <a:buNone/>
              <a:defRPr>
                <a:solidFill>
                  <a:schemeClr val="accent1"/>
                </a:solidFill>
              </a:defRPr>
            </a:lvl4pPr>
            <a:lvl5pPr marL="137160">
              <a:spcBef>
                <a:spcPts val="338"/>
              </a:spcBef>
              <a:defRPr sz="10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EC88196-D5DD-1646-A480-5E00AFAD20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606040" y="1691640"/>
            <a:ext cx="1872234" cy="4114800"/>
          </a:xfrm>
          <a:solidFill>
            <a:schemeClr val="bg2"/>
          </a:solidFill>
        </p:spPr>
        <p:txBody>
          <a:bodyPr lIns="228600" tIns="228600" rIns="228600" bIns="228600"/>
          <a:lstStyle>
            <a:lvl1pPr marL="0" indent="0">
              <a:buFontTx/>
              <a:buNone/>
              <a:defRPr sz="1050" b="1" cap="all" spc="75" baseline="0">
                <a:solidFill>
                  <a:schemeClr val="accent1"/>
                </a:solidFill>
              </a:defRPr>
            </a:lvl1pPr>
            <a:lvl2pPr marL="0" indent="0">
              <a:spcBef>
                <a:spcPts val="90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137160">
              <a:spcBef>
                <a:spcPts val="450"/>
              </a:spcBef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675"/>
              </a:spcBef>
              <a:buFontTx/>
              <a:buNone/>
              <a:defRPr>
                <a:solidFill>
                  <a:schemeClr val="accent1"/>
                </a:solidFill>
              </a:defRPr>
            </a:lvl4pPr>
            <a:lvl5pPr marL="137160">
              <a:spcBef>
                <a:spcPts val="338"/>
              </a:spcBef>
              <a:defRPr sz="10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7F4BE5-0C1B-FF47-9CE3-17F842B9617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663440" y="1691640"/>
            <a:ext cx="1872234" cy="4114800"/>
          </a:xfrm>
          <a:solidFill>
            <a:schemeClr val="bg2"/>
          </a:solidFill>
        </p:spPr>
        <p:txBody>
          <a:bodyPr lIns="228600" tIns="228600" rIns="228600" bIns="228600"/>
          <a:lstStyle>
            <a:lvl1pPr marL="0" indent="0">
              <a:buFontTx/>
              <a:buNone/>
              <a:defRPr sz="1050" b="1" cap="all" spc="75" baseline="0">
                <a:solidFill>
                  <a:schemeClr val="accent1"/>
                </a:solidFill>
              </a:defRPr>
            </a:lvl1pPr>
            <a:lvl2pPr marL="0" indent="0">
              <a:spcBef>
                <a:spcPts val="90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137160">
              <a:spcBef>
                <a:spcPts val="450"/>
              </a:spcBef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675"/>
              </a:spcBef>
              <a:buFontTx/>
              <a:buNone/>
              <a:defRPr>
                <a:solidFill>
                  <a:schemeClr val="accent1"/>
                </a:solidFill>
              </a:defRPr>
            </a:lvl4pPr>
            <a:lvl5pPr marL="137160">
              <a:spcBef>
                <a:spcPts val="338"/>
              </a:spcBef>
              <a:defRPr sz="10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32667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0A73-EE5C-9246-97B4-6AF29FD7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73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0A73-EE5C-9246-97B4-6AF29FD7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30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0D3DA59-D72A-8F4A-91FF-D2266608E76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48640" y="1554163"/>
            <a:ext cx="8044434" cy="45720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98352166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BDC775-DD53-7044-AC1B-64D356A66F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" y="0"/>
            <a:ext cx="913942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1600200"/>
            <a:ext cx="5143500" cy="4572000"/>
          </a:xfrm>
        </p:spPr>
        <p:txBody>
          <a:bodyPr anchor="ctr" anchorCtr="0">
            <a:normAutofit/>
          </a:bodyPr>
          <a:lstStyle>
            <a:lvl1pPr>
              <a:defRPr sz="315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94863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agraph Slide /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137160" indent="-137160">
              <a:buFont typeface="Arial" panose="020B0604020202020204" pitchFamily="34" charset="0"/>
              <a:buChar char="•"/>
              <a:defRPr/>
            </a:lvl2pPr>
            <a:lvl3pPr marL="0" indent="0">
              <a:buFontTx/>
              <a:buNone/>
              <a:defRPr/>
            </a:lvl3pPr>
            <a:lvl4pPr marL="137160" indent="-137160">
              <a:buFont typeface="Arial" panose="020B0604020202020204" pitchFamily="34" charset="0"/>
              <a:buChar char="•"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0A73-EE5C-9246-97B4-6AF29FD73F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01847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Slide /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8002" y="1554480"/>
            <a:ext cx="4073652" cy="4343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137160" indent="-137160">
              <a:buFont typeface="Arial" panose="020B0604020202020204" pitchFamily="34" charset="0"/>
              <a:buChar char="•"/>
              <a:defRPr/>
            </a:lvl2pPr>
            <a:lvl3pPr marL="0" indent="0">
              <a:buFontTx/>
              <a:buNone/>
              <a:defRPr/>
            </a:lvl3pPr>
            <a:lvl4pPr marL="137160" indent="-137160">
              <a:buFont typeface="Arial" panose="020B0604020202020204" pitchFamily="34" charset="0"/>
              <a:buChar char="•"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0A73-EE5C-9246-97B4-6AF29FD73F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51E2F0-878F-324E-B1E3-502A1333FAB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0060" y="1554480"/>
            <a:ext cx="4073652" cy="4343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137160" indent="-137160">
              <a:buFont typeface="Arial" panose="020B0604020202020204" pitchFamily="34" charset="0"/>
              <a:buChar char="•"/>
              <a:defRPr/>
            </a:lvl2pPr>
            <a:lvl3pPr marL="0" indent="0">
              <a:buFontTx/>
              <a:buNone/>
              <a:defRPr/>
            </a:lvl3pPr>
            <a:lvl4pPr marL="137160" indent="-137160">
              <a:buFont typeface="Arial" panose="020B0604020202020204" pitchFamily="34" charset="0"/>
              <a:buChar char="•"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83546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/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0A73-EE5C-9246-97B4-6AF29FD73F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7818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llet Slide /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554480"/>
            <a:ext cx="4073652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8002" y="1554480"/>
            <a:ext cx="4073652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0A73-EE5C-9246-97B4-6AF29FD73F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09139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g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 sz="1800"/>
            </a:lvl1pPr>
            <a:lvl2pPr>
              <a:spcBef>
                <a:spcPts val="675"/>
              </a:spcBef>
              <a:defRPr sz="1800"/>
            </a:lvl2pPr>
            <a:lvl3pPr>
              <a:spcBef>
                <a:spcPts val="1350"/>
              </a:spcBef>
              <a:defRPr sz="1500"/>
            </a:lvl3pPr>
            <a:lvl4pPr>
              <a:spcBef>
                <a:spcPts val="675"/>
              </a:spcBef>
              <a:defRPr sz="1500"/>
            </a:lvl4pPr>
            <a:lvl5pPr>
              <a:spcBef>
                <a:spcPts val="9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0A73-EE5C-9246-97B4-6AF29FD73F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35407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Slide / 2-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0A73-EE5C-9246-97B4-6AF29FD73F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ECF06A-6CC6-7B46-86C0-5D84D809C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1691640"/>
            <a:ext cx="3929634" cy="4114800"/>
          </a:xfrm>
          <a:solidFill>
            <a:schemeClr val="bg2"/>
          </a:solidFill>
        </p:spPr>
        <p:txBody>
          <a:bodyPr lIns="228600" tIns="228600" rIns="228600" bIns="228600"/>
          <a:lstStyle>
            <a:lvl1pPr marL="0" indent="0">
              <a:buFontTx/>
              <a:buNone/>
              <a:defRPr sz="1050" b="1" cap="all" spc="75" baseline="0">
                <a:solidFill>
                  <a:schemeClr val="accent1"/>
                </a:solidFill>
              </a:defRPr>
            </a:lvl1pPr>
            <a:lvl2pPr marL="0" indent="0">
              <a:spcBef>
                <a:spcPts val="90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137160">
              <a:spcBef>
                <a:spcPts val="450"/>
              </a:spcBef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675"/>
              </a:spcBef>
              <a:buFontTx/>
              <a:buNone/>
              <a:defRPr>
                <a:solidFill>
                  <a:schemeClr val="accent1"/>
                </a:solidFill>
              </a:defRPr>
            </a:lvl4pPr>
            <a:lvl5pPr marL="137160">
              <a:spcBef>
                <a:spcPts val="338"/>
              </a:spcBef>
              <a:defRPr sz="10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DA91DE8-576B-F449-AE6E-524E5A22857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63440" y="1691640"/>
            <a:ext cx="3929634" cy="4114800"/>
          </a:xfrm>
          <a:solidFill>
            <a:schemeClr val="bg2"/>
          </a:solidFill>
        </p:spPr>
        <p:txBody>
          <a:bodyPr lIns="228600" tIns="228600" rIns="228600" bIns="228600"/>
          <a:lstStyle>
            <a:lvl1pPr marL="0" indent="0">
              <a:buFontTx/>
              <a:buNone/>
              <a:defRPr sz="1050" b="1" cap="all" spc="75" baseline="0">
                <a:solidFill>
                  <a:schemeClr val="accent1"/>
                </a:solidFill>
              </a:defRPr>
            </a:lvl1pPr>
            <a:lvl2pPr marL="0" indent="0">
              <a:spcBef>
                <a:spcPts val="90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137160">
              <a:spcBef>
                <a:spcPts val="450"/>
              </a:spcBef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675"/>
              </a:spcBef>
              <a:buFontTx/>
              <a:buNone/>
              <a:defRPr>
                <a:solidFill>
                  <a:schemeClr val="accent1"/>
                </a:solidFill>
              </a:defRPr>
            </a:lvl4pPr>
            <a:lvl5pPr marL="137160">
              <a:spcBef>
                <a:spcPts val="338"/>
              </a:spcBef>
              <a:defRPr sz="10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4554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C851035-9F84-2245-82C1-97669FD30F66}"/>
              </a:ext>
            </a:extLst>
          </p:cNvPr>
          <p:cNvSpPr/>
          <p:nvPr userDrawn="1"/>
        </p:nvSpPr>
        <p:spPr>
          <a:xfrm>
            <a:off x="0" y="6126480"/>
            <a:ext cx="9144000" cy="731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640081"/>
            <a:ext cx="8181594" cy="914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554480"/>
            <a:ext cx="8181594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6126480"/>
            <a:ext cx="345225" cy="73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fld id="{C53C0A73-EE5C-9246-97B4-6AF29FD73FB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8EC29D-4264-D84E-B801-33B970F2D06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093259" y="6107986"/>
            <a:ext cx="1576398" cy="670003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CCBCD8-ED9C-D5F1-DF7C-C2630D95EF33}"/>
              </a:ext>
            </a:extLst>
          </p:cNvPr>
          <p:cNvSpPr txBox="1">
            <a:spLocks/>
          </p:cNvSpPr>
          <p:nvPr userDrawn="1"/>
        </p:nvSpPr>
        <p:spPr>
          <a:xfrm>
            <a:off x="3596408" y="6107986"/>
            <a:ext cx="1948898" cy="73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67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Charter Confidential</a:t>
            </a:r>
          </a:p>
        </p:txBody>
      </p:sp>
    </p:spTree>
    <p:extLst>
      <p:ext uri="{BB962C8B-B14F-4D97-AF65-F5344CB8AC3E}">
        <p14:creationId xmlns:p14="http://schemas.microsoft.com/office/powerpoint/2010/main" val="393977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06" r:id="rId2"/>
    <p:sldLayoutId id="2147483680" r:id="rId3"/>
    <p:sldLayoutId id="2147483700" r:id="rId4"/>
    <p:sldLayoutId id="2147483701" r:id="rId5"/>
    <p:sldLayoutId id="2147483679" r:id="rId6"/>
    <p:sldLayoutId id="2147483681" r:id="rId7"/>
    <p:sldLayoutId id="2147483699" r:id="rId8"/>
    <p:sldLayoutId id="2147483704" r:id="rId9"/>
    <p:sldLayoutId id="2147483702" r:id="rId10"/>
    <p:sldLayoutId id="2147483703" r:id="rId11"/>
    <p:sldLayoutId id="2147483683" r:id="rId12"/>
    <p:sldLayoutId id="2147483684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120000"/>
        </a:lnSpc>
        <a:spcBef>
          <a:spcPts val="9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137160" algn="l" defTabSz="685800" rtl="0" eaLnBrk="1" latinLnBrk="0" hangingPunct="1">
        <a:lnSpc>
          <a:spcPct val="120000"/>
        </a:lnSpc>
        <a:spcBef>
          <a:spcPts val="450"/>
        </a:spcBef>
        <a:buFont typeface="System Font Regular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" indent="-137160" algn="l" defTabSz="685800" rtl="0" eaLnBrk="1" latinLnBrk="0" hangingPunct="1">
        <a:lnSpc>
          <a:spcPct val="120000"/>
        </a:lnSpc>
        <a:spcBef>
          <a:spcPts val="6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37160" algn="l" defTabSz="685800" rtl="0" eaLnBrk="1" latinLnBrk="0" hangingPunct="1">
        <a:lnSpc>
          <a:spcPct val="120000"/>
        </a:lnSpc>
        <a:spcBef>
          <a:spcPts val="338"/>
        </a:spcBef>
        <a:buFont typeface="System Font Regular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-137160" algn="l" defTabSz="685800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•"/>
        <a:defRPr sz="82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86949-656B-5FB2-0BD8-A58FB42DD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1586"/>
            <a:ext cx="8181594" cy="914400"/>
          </a:xfrm>
        </p:spPr>
        <p:txBody>
          <a:bodyPr>
            <a:normAutofit/>
          </a:bodyPr>
          <a:lstStyle/>
          <a:p>
            <a:r>
              <a:rPr lang="en-US" sz="3200" dirty="0"/>
              <a:t>VA Southampton County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E5641-12AA-98D9-9FCC-DF30FB27F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0A73-EE5C-9246-97B4-6AF29FD73FB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4AA004-024B-CEBD-CAF8-5D97D4F49FA1}"/>
              </a:ext>
            </a:extLst>
          </p:cNvPr>
          <p:cNvSpPr txBox="1"/>
          <p:nvPr/>
        </p:nvSpPr>
        <p:spPr>
          <a:xfrm>
            <a:off x="6302188" y="825280"/>
            <a:ext cx="1792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/>
              <a:t>Close-up View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4AC9B56-0FD0-CB3F-940D-850CC2A61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60" y="872394"/>
            <a:ext cx="7560794" cy="512037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AC4B762-CB03-2289-F354-7E8C6D8F4A0F}"/>
              </a:ext>
            </a:extLst>
          </p:cNvPr>
          <p:cNvGrpSpPr/>
          <p:nvPr/>
        </p:nvGrpSpPr>
        <p:grpSpPr>
          <a:xfrm>
            <a:off x="892191" y="907653"/>
            <a:ext cx="2099194" cy="707886"/>
            <a:chOff x="6841863" y="5263005"/>
            <a:chExt cx="2099194" cy="70788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D30B9C5-2033-B624-1E6D-865C98D2FC88}"/>
                </a:ext>
              </a:extLst>
            </p:cNvPr>
            <p:cNvSpPr/>
            <p:nvPr/>
          </p:nvSpPr>
          <p:spPr>
            <a:xfrm>
              <a:off x="6841863" y="5263005"/>
              <a:ext cx="1961478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C74789-FC82-F141-2B99-D8E1762E81E4}"/>
                </a:ext>
              </a:extLst>
            </p:cNvPr>
            <p:cNvSpPr txBox="1"/>
            <p:nvPr/>
          </p:nvSpPr>
          <p:spPr>
            <a:xfrm>
              <a:off x="7198659" y="5288555"/>
              <a:ext cx="17423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/>
                <a:t>- County Border</a:t>
              </a:r>
            </a:p>
            <a:p>
              <a:r>
                <a:rPr lang="en-US" sz="900" b="1" dirty="0"/>
                <a:t>- Charter RDOF</a:t>
              </a:r>
            </a:p>
            <a:p>
              <a:r>
                <a:rPr lang="en-US" sz="900" b="1" dirty="0"/>
                <a:t>- Charter Grant Awards</a:t>
              </a:r>
            </a:p>
            <a:p>
              <a:r>
                <a:rPr lang="en-US" sz="900" b="1" dirty="0"/>
                <a:t>- VA BEAD Eligible Locations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0F95862-8291-471B-17B3-8DC6A73B16C1}"/>
                </a:ext>
              </a:extLst>
            </p:cNvPr>
            <p:cNvSpPr/>
            <p:nvPr/>
          </p:nvSpPr>
          <p:spPr>
            <a:xfrm>
              <a:off x="6949142" y="5348880"/>
              <a:ext cx="249517" cy="10421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C95E3AA-5381-B206-FCA7-EEBB046AD30A}"/>
                </a:ext>
              </a:extLst>
            </p:cNvPr>
            <p:cNvSpPr/>
            <p:nvPr/>
          </p:nvSpPr>
          <p:spPr>
            <a:xfrm>
              <a:off x="6949142" y="5494930"/>
              <a:ext cx="249517" cy="104214"/>
            </a:xfrm>
            <a:prstGeom prst="rect">
              <a:avLst/>
            </a:prstGeom>
            <a:solidFill>
              <a:srgbClr val="0084A8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89BECFE-AACB-4715-9D6A-58F773AE4A47}"/>
                </a:ext>
              </a:extLst>
            </p:cNvPr>
            <p:cNvSpPr/>
            <p:nvPr/>
          </p:nvSpPr>
          <p:spPr>
            <a:xfrm>
              <a:off x="6949142" y="5640980"/>
              <a:ext cx="249517" cy="104214"/>
            </a:xfrm>
            <a:prstGeom prst="rect">
              <a:avLst/>
            </a:prstGeom>
            <a:pattFill prst="lgGrid">
              <a:fgClr>
                <a:srgbClr val="0000FF"/>
              </a:fgClr>
              <a:bgClr>
                <a:schemeClr val="bg1"/>
              </a:bgClr>
            </a:pattFill>
            <a:ln w="12700" cmpd="sng"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4ACA66C-90CA-8A0E-F7D3-3B03DE9A2123}"/>
                </a:ext>
              </a:extLst>
            </p:cNvPr>
            <p:cNvSpPr/>
            <p:nvPr/>
          </p:nvSpPr>
          <p:spPr>
            <a:xfrm>
              <a:off x="7054477" y="5803465"/>
              <a:ext cx="73152" cy="7315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8269515"/>
      </p:ext>
    </p:extLst>
  </p:cSld>
  <p:clrMapOvr>
    <a:masterClrMapping/>
  </p:clrMapOvr>
</p:sld>
</file>

<file path=ppt/theme/theme1.xml><?xml version="1.0" encoding="utf-8"?>
<a:theme xmlns:a="http://schemas.openxmlformats.org/drawingml/2006/main" name="Charter Template A">
  <a:themeElements>
    <a:clrScheme name="Charter Template">
      <a:dk1>
        <a:srgbClr val="323232"/>
      </a:dk1>
      <a:lt1>
        <a:srgbClr val="FFFFFF"/>
      </a:lt1>
      <a:dk2>
        <a:srgbClr val="001B33"/>
      </a:dk2>
      <a:lt2>
        <a:srgbClr val="E3E3E3"/>
      </a:lt2>
      <a:accent1>
        <a:srgbClr val="002F57"/>
      </a:accent1>
      <a:accent2>
        <a:srgbClr val="0099D7"/>
      </a:accent2>
      <a:accent3>
        <a:srgbClr val="009D8B"/>
      </a:accent3>
      <a:accent4>
        <a:srgbClr val="FAA91A"/>
      </a:accent4>
      <a:accent5>
        <a:srgbClr val="96004D"/>
      </a:accent5>
      <a:accent6>
        <a:srgbClr val="530778"/>
      </a:accent6>
      <a:hlink>
        <a:srgbClr val="0099D8"/>
      </a:hlink>
      <a:folHlink>
        <a:srgbClr val="78787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EBFE5228-303E-5D4E-A108-A3D1DB73807E}" vid="{497A6646-9925-964D-A7BD-ED574AEEBF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c921337c-1160-432a-b079-805f59112843}" enabled="0" method="" siteId="{c921337c-1160-432a-b079-805f5911284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Charter_PPT_TemplateA_Wide_030723</Template>
  <TotalTime>51</TotalTime>
  <Words>21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System Font Regular</vt:lpstr>
      <vt:lpstr>Charter Template A</vt:lpstr>
      <vt:lpstr>VA Southampton County</vt:lpstr>
    </vt:vector>
  </TitlesOfParts>
  <Company>Charter Communications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Title</dc:title>
  <dc:creator>Draper, Andrew C</dc:creator>
  <cp:lastModifiedBy>Luxhoj, Caroline (DHCD)</cp:lastModifiedBy>
  <cp:revision>4</cp:revision>
  <cp:lastPrinted>2019-08-05T20:50:23Z</cp:lastPrinted>
  <dcterms:created xsi:type="dcterms:W3CDTF">2023-09-29T19:16:46Z</dcterms:created>
  <dcterms:modified xsi:type="dcterms:W3CDTF">2025-05-29T13:50:52Z</dcterms:modified>
</cp:coreProperties>
</file>